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306" r:id="rId3"/>
    <p:sldId id="308" r:id="rId4"/>
    <p:sldId id="302" r:id="rId5"/>
    <p:sldId id="305" r:id="rId6"/>
    <p:sldId id="311" r:id="rId7"/>
    <p:sldId id="260" r:id="rId8"/>
    <p:sldId id="301" r:id="rId9"/>
    <p:sldId id="261" r:id="rId10"/>
    <p:sldId id="297" r:id="rId11"/>
    <p:sldId id="263" r:id="rId12"/>
    <p:sldId id="289" r:id="rId13"/>
    <p:sldId id="298" r:id="rId14"/>
    <p:sldId id="264" r:id="rId15"/>
    <p:sldId id="290" r:id="rId16"/>
    <p:sldId id="266" r:id="rId17"/>
    <p:sldId id="292" r:id="rId18"/>
    <p:sldId id="267" r:id="rId19"/>
    <p:sldId id="268" r:id="rId20"/>
    <p:sldId id="293" r:id="rId21"/>
    <p:sldId id="269" r:id="rId22"/>
    <p:sldId id="312" r:id="rId23"/>
    <p:sldId id="270" r:id="rId24"/>
    <p:sldId id="285" r:id="rId25"/>
    <p:sldId id="287" r:id="rId26"/>
    <p:sldId id="313" r:id="rId27"/>
    <p:sldId id="288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07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cpnn@bk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78595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Министерство образования Иркутской области</a:t>
            </a:r>
            <a:br>
              <a:rPr lang="ru-RU" sz="2000" dirty="0" smtClean="0"/>
            </a:br>
            <a:r>
              <a:rPr lang="ru-RU" sz="2000" dirty="0" smtClean="0"/>
              <a:t>Уполномоченный по правам ребенка в Иркутской области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>ГБОУ «Центр профилактики, реабилитации и коррекции»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2285992"/>
            <a:ext cx="7500990" cy="2143140"/>
          </a:xfrm>
        </p:spPr>
        <p:txBody>
          <a:bodyPr>
            <a:noAutofit/>
          </a:bodyPr>
          <a:lstStyle/>
          <a:p>
            <a:endParaRPr lang="ru-RU" sz="4000" b="1" dirty="0" smtClean="0">
              <a:solidFill>
                <a:srgbClr val="002060"/>
              </a:solidFill>
            </a:endParaRPr>
          </a:p>
          <a:p>
            <a:r>
              <a:rPr lang="ru-RU" sz="4000" b="1" dirty="0" smtClean="0">
                <a:solidFill>
                  <a:srgbClr val="002060"/>
                </a:solidFill>
              </a:rPr>
              <a:t>Профилактика 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детских суицидов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Суицидальная угроза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571480"/>
          <a:ext cx="8501122" cy="6154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2714644"/>
                <a:gridCol w="2643206"/>
              </a:tblGrid>
              <a:tr h="446197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Признаки, свидетельствующие о суицидальной угрозе</a:t>
                      </a:r>
                      <a:endParaRPr lang="ru-RU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3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ПОВЕДЕНЧЕСКИЕ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СЛОВЕСНЫЕ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ЭМОЦИОНАЛЬНЫЕ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53934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Любые внезапные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изменения в поведении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настроении, особенно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отдаляющие от близких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Склонность к опрометчивым и безрассудным поступкам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Чрезмерное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употребление алкоголя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или таблеток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 Посещение врача без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очевидной необходимости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Расставание с дорогими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вещами или деньгами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Приобретение средств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 совершения суицида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Подведение итогов,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приведение дел в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порядок, приготовления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 уходу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 Пренебрежение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внешним видом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9.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«Туннельное»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сознание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Уверения в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беспомощности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зависимости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других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Прощание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Разговоры или шутки о желании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умереть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 Сообщение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 конкретном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плане суицида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Двойственная  оценка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значимых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событий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Медленная,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маловырази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тельная речь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 Высказывания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самообвинения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Амбивалентность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 Беспомощность —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безнадежность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Переживание горя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  Признаки депрессии: нарушение сна или аппетита,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повышенная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возбудимость,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отгороженность,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отсутствие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удовлетворения, печаль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 Вина или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ощущение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неудачи,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поражения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Чрезмерные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опасения или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страхи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Чувство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собственной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малозначимости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 Рассеянность или растерянность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Причины (особенности) суицида: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</p:spPr>
        <p:txBody>
          <a:bodyPr>
            <a:normAutofit fontScale="85000" lnSpcReduction="20000"/>
          </a:bodyPr>
          <a:lstStyle/>
          <a:p>
            <a:pPr lvl="8" algn="just"/>
            <a:r>
              <a:rPr lang="ru-RU" sz="3300" dirty="0" smtClean="0"/>
              <a:t>Несформированное понимание смерти. </a:t>
            </a:r>
          </a:p>
          <a:p>
            <a:pPr algn="just"/>
            <a:r>
              <a:rPr lang="ru-RU" sz="3400" dirty="0" smtClean="0"/>
              <a:t>Отсутствие идеологии в обществе. </a:t>
            </a:r>
          </a:p>
          <a:p>
            <a:pPr algn="just"/>
            <a:r>
              <a:rPr lang="ru-RU" sz="3400" dirty="0" smtClean="0"/>
              <a:t>Ранняя половая жизнь, приводящая к ранним разочарованиям. </a:t>
            </a:r>
          </a:p>
          <a:p>
            <a:pPr algn="just"/>
            <a:r>
              <a:rPr lang="ru-RU" sz="3400" dirty="0" smtClean="0"/>
              <a:t>Дисгармония в семье. </a:t>
            </a:r>
          </a:p>
          <a:p>
            <a:pPr algn="just"/>
            <a:r>
              <a:rPr lang="ru-RU" sz="3400" dirty="0" err="1" smtClean="0"/>
              <a:t>Саморазрушаемое</a:t>
            </a:r>
            <a:r>
              <a:rPr lang="ru-RU" sz="3400" dirty="0" smtClean="0"/>
              <a:t> поведение (алкоголизм, наркомания, криминализация общества). </a:t>
            </a:r>
          </a:p>
          <a:p>
            <a:pPr algn="just"/>
            <a:r>
              <a:rPr lang="ru-RU" sz="3400" dirty="0" smtClean="0"/>
              <a:t>В подавляющем большинстве случаев суицидальное поведение в возрасте до 15 лет связано с реакцией  протеста, особенно частым источником последних являются нарушенные внутрисемейные, </a:t>
            </a:r>
            <a:r>
              <a:rPr lang="ru-RU" sz="3400" dirty="0" err="1" smtClean="0"/>
              <a:t>внутришкольные</a:t>
            </a:r>
            <a:r>
              <a:rPr lang="ru-RU" sz="3400" dirty="0" smtClean="0"/>
              <a:t> или внутригрупповые взаимоотношения. 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Причины суицида: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r>
              <a:rPr lang="ru-RU" sz="2900" dirty="0" smtClean="0"/>
              <a:t>70% подростков, в качестве повода, толкнувшего их на</a:t>
            </a:r>
            <a:r>
              <a:rPr lang="ru-RU" sz="2900" b="1" dirty="0" smtClean="0"/>
              <a:t> </a:t>
            </a:r>
            <a:r>
              <a:rPr lang="ru-RU" sz="2900" dirty="0" smtClean="0"/>
              <a:t>попытку</a:t>
            </a:r>
            <a:r>
              <a:rPr lang="ru-RU" sz="2900" b="1" dirty="0" smtClean="0"/>
              <a:t> </a:t>
            </a:r>
            <a:r>
              <a:rPr lang="ru-RU" sz="2900" dirty="0" smtClean="0"/>
              <a:t> суицида, называли разного рода школьные конфликты. </a:t>
            </a:r>
          </a:p>
          <a:p>
            <a:r>
              <a:rPr lang="ru-RU" sz="2900" dirty="0" smtClean="0"/>
              <a:t>Участие в деструктивных сектах и молодежных течениях.</a:t>
            </a:r>
          </a:p>
          <a:p>
            <a:r>
              <a:rPr lang="ru-RU" sz="2900" dirty="0" smtClean="0"/>
              <a:t>Психические отклонения.</a:t>
            </a:r>
          </a:p>
          <a:p>
            <a:r>
              <a:rPr lang="ru-RU" sz="2800" dirty="0" smtClean="0"/>
              <a:t>В детском и подростковом возрасте возникновению суицидального поведения способствуют депрессивные состояния, которые проявляются иначе, чем у взрослых. </a:t>
            </a:r>
          </a:p>
          <a:p>
            <a:endParaRPr lang="ru-RU" sz="29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Признаки депрессии у детей и подростков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714351"/>
          <a:ext cx="9001156" cy="600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6167"/>
                <a:gridCol w="4484989"/>
              </a:tblGrid>
              <a:tr h="363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ДЕТИ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ПОДРОСТКИ</a:t>
                      </a: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Печальное настроение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Печальное настроение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Потеря свойственной детям энергии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Чувство скуки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Внешние проявления печали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Чувство усталости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Нарушения сна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Нарушения сна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Соматические жалобы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Соматические жалобы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Изменение аппетита или веса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Неусидчивость, беспокойство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Ухудшение успеваемости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Фиксация внимания на мелочах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Снижение интереса к обучению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Чрезмерная эмоциональность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Страх неудачи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Замкнутость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Чувство неполноценности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Рассеянность внимания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Самообман — негативная самооценка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Агрессивное поведение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Чувство «заслуженной отвергнутости»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Непослушание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Низкая фрустрационная толерантность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Склонность к бунту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5418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Чрезмерная самокритичность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Злоупотребление алкоголем или наркотиками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Сниженная социализация, замкнутость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Плохая успеваемость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К  «группе риска» по суициду относятся подростки: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Совершившие попытку суицида – незаконченный суицид;</a:t>
            </a:r>
          </a:p>
          <a:p>
            <a:pPr lvl="0"/>
            <a:r>
              <a:rPr lang="ru-RU" dirty="0" smtClean="0"/>
              <a:t>с нарушением межличностных отношений, “одиночки”;</a:t>
            </a:r>
          </a:p>
          <a:p>
            <a:pPr lvl="0"/>
            <a:r>
              <a:rPr lang="ru-RU" dirty="0" smtClean="0"/>
              <a:t>злоупотребляющие алкоголем или наркотиками, </a:t>
            </a:r>
          </a:p>
          <a:p>
            <a:pPr lvl="0"/>
            <a:r>
              <a:rPr lang="ru-RU" dirty="0" smtClean="0"/>
              <a:t>отличающиеся </a:t>
            </a:r>
            <a:r>
              <a:rPr lang="ru-RU" dirty="0" err="1" smtClean="0"/>
              <a:t>девиантным</a:t>
            </a:r>
            <a:r>
              <a:rPr lang="ru-RU" dirty="0" smtClean="0"/>
              <a:t> или криминальным поведением, включающим физическое насилие; </a:t>
            </a:r>
          </a:p>
          <a:p>
            <a:pPr lvl="0"/>
            <a:r>
              <a:rPr lang="ru-RU" dirty="0" smtClean="0"/>
              <a:t>с затяжным депрессивным состоянием;</a:t>
            </a:r>
          </a:p>
          <a:p>
            <a:pPr lvl="0"/>
            <a:r>
              <a:rPr lang="ru-RU" dirty="0" err="1" smtClean="0"/>
              <a:t>сверхкритичные</a:t>
            </a:r>
            <a:r>
              <a:rPr lang="ru-RU" dirty="0" smtClean="0"/>
              <a:t> к себе;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К  «группе риска» по суициду относятся подростки: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страдающие от недавно испытанных унижений или трагических утрат,  от хронических или смертельных болезней;</a:t>
            </a:r>
          </a:p>
          <a:p>
            <a:pPr lvl="0"/>
            <a:r>
              <a:rPr lang="ru-RU" dirty="0" err="1" smtClean="0"/>
              <a:t>фрустрированные</a:t>
            </a:r>
            <a:r>
              <a:rPr lang="ru-RU" dirty="0" smtClean="0"/>
              <a:t> несоответствием между ожидавшимися успехами в жизни и реальными достижениями;</a:t>
            </a:r>
          </a:p>
          <a:p>
            <a:pPr lvl="0"/>
            <a:r>
              <a:rPr lang="ru-RU" dirty="0" smtClean="0"/>
              <a:t>покинутые окружением; </a:t>
            </a:r>
          </a:p>
          <a:p>
            <a:pPr lvl="0"/>
            <a:r>
              <a:rPr lang="ru-RU" dirty="0" smtClean="0"/>
              <a:t>из социально-неблагополучных семей , где в том числе произошел развод;</a:t>
            </a:r>
          </a:p>
          <a:p>
            <a:pPr lvl="0"/>
            <a:r>
              <a:rPr lang="ru-RU" dirty="0" smtClean="0"/>
              <a:t>испытывающие материально-бытовые трудности;</a:t>
            </a:r>
          </a:p>
          <a:p>
            <a:pPr lvl="0"/>
            <a:r>
              <a:rPr lang="ru-RU" dirty="0" smtClean="0"/>
              <a:t>из семей, в которых были случаи суицидов.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Признаки готовящегося самоубийства: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dirty="0" smtClean="0"/>
              <a:t>О возможном самоубийстве говорит сочетание нескольких признаков.</a:t>
            </a:r>
          </a:p>
          <a:p>
            <a:pPr>
              <a:buNone/>
            </a:pPr>
            <a:r>
              <a:rPr lang="ru-RU" sz="3400" dirty="0" smtClean="0"/>
              <a:t>1.   Приведение своих дел в порядок — раздача ценных вещей, упаковывание. Человек мог быть неряшливым, и вдруг начинает приводить все в порядок. Делает последние приготовления. </a:t>
            </a:r>
          </a:p>
          <a:p>
            <a:pPr>
              <a:buNone/>
            </a:pPr>
            <a:r>
              <a:rPr lang="ru-RU" sz="3400" dirty="0" smtClean="0"/>
              <a:t>2.   Прощание. Может принять форму выражения благодарности различным людям за помощь в разное время жизни.</a:t>
            </a:r>
          </a:p>
          <a:p>
            <a:pPr>
              <a:buNone/>
            </a:pPr>
            <a:r>
              <a:rPr lang="ru-RU" sz="3400" dirty="0" smtClean="0"/>
              <a:t>3.   Внешняя удовлетворенность — прилив энергии. Если  решение покончить с собой принято, а план составлен, то мысли на эту тему перестают мучить, появляется избыток энергии. Внешне расслабляется — может показаться, что отказался от мысли о самоубийстве. Состояние прилива сил может быть опаснее, чем глубокая депрессия.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Признаки готовящегося самоубийства:</a:t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4. Письменные указания (в письмах, записках, дневнике).</a:t>
            </a:r>
          </a:p>
          <a:p>
            <a:pPr>
              <a:buNone/>
            </a:pPr>
            <a:r>
              <a:rPr lang="ru-RU" dirty="0" smtClean="0"/>
              <a:t>5. Словесные указания или угрозы.</a:t>
            </a:r>
          </a:p>
          <a:p>
            <a:pPr>
              <a:buNone/>
            </a:pPr>
            <a:r>
              <a:rPr lang="ru-RU" dirty="0" smtClean="0"/>
              <a:t>6. Вспышки гнева у импульсивных подростков.</a:t>
            </a:r>
          </a:p>
          <a:p>
            <a:pPr>
              <a:buNone/>
            </a:pPr>
            <a:r>
              <a:rPr lang="ru-RU" dirty="0" smtClean="0"/>
              <a:t>7. Бессонница.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Возможные мотивы: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4000528"/>
          </a:xfrm>
        </p:spPr>
        <p:txBody>
          <a:bodyPr>
            <a:normAutofit/>
          </a:bodyPr>
          <a:lstStyle/>
          <a:p>
            <a:r>
              <a:rPr lang="ru-RU" dirty="0" smtClean="0"/>
              <a:t>Поиск помощи. </a:t>
            </a:r>
          </a:p>
          <a:p>
            <a:r>
              <a:rPr lang="ru-RU" dirty="0" smtClean="0"/>
              <a:t>Безнадежность.</a:t>
            </a:r>
          </a:p>
          <a:p>
            <a:r>
              <a:rPr lang="ru-RU" dirty="0" smtClean="0"/>
              <a:t>Множественные проблемы.</a:t>
            </a:r>
          </a:p>
          <a:p>
            <a:r>
              <a:rPr lang="ru-RU" dirty="0" smtClean="0"/>
              <a:t>Попытка сделать больно другому человеку.</a:t>
            </a:r>
          </a:p>
          <a:p>
            <a:r>
              <a:rPr lang="ru-RU" dirty="0" smtClean="0"/>
              <a:t>Способ разрешить проблему.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3300" b="1" dirty="0" err="1" smtClean="0"/>
              <a:t>Антисуицидальные</a:t>
            </a:r>
            <a:r>
              <a:rPr lang="ru-RU" sz="3300" b="1" dirty="0" smtClean="0"/>
              <a:t> факторы, препятствующие возникновению суицидального поведения у подростков: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Autofit/>
          </a:bodyPr>
          <a:lstStyle/>
          <a:p>
            <a:pPr lvl="0" algn="just"/>
            <a:r>
              <a:rPr lang="ru-RU" sz="2400" dirty="0" smtClean="0">
                <a:cs typeface="Times New Roman" pitchFamily="18" charset="0"/>
              </a:rPr>
              <a:t>эмоциональная привязанность к значимым родным и близким;</a:t>
            </a:r>
          </a:p>
          <a:p>
            <a:pPr lvl="0" algn="just"/>
            <a:r>
              <a:rPr lang="ru-RU" sz="2400" dirty="0" smtClean="0">
                <a:cs typeface="Times New Roman" pitchFamily="18" charset="0"/>
              </a:rPr>
              <a:t>выраженное чувство долга, обязательность;</a:t>
            </a:r>
          </a:p>
          <a:p>
            <a:pPr lvl="0" algn="just"/>
            <a:r>
              <a:rPr lang="ru-RU" sz="2400" dirty="0" smtClean="0">
                <a:cs typeface="Times New Roman" pitchFamily="18" charset="0"/>
              </a:rPr>
              <a:t>концентрация внимания на состоянии собственного здоровья, боязнь причинения себе физического ущерба;</a:t>
            </a:r>
          </a:p>
          <a:p>
            <a:pPr lvl="0" algn="just"/>
            <a:r>
              <a:rPr lang="ru-RU" sz="2400" dirty="0" smtClean="0">
                <a:cs typeface="Times New Roman" pitchFamily="18" charset="0"/>
              </a:rPr>
              <a:t>учет общественного мнения и избегание осуждения со стороны окружающих, представления о позорности самоубийства и неприятие (осуждение) суицидальных моделей поведения;</a:t>
            </a:r>
          </a:p>
          <a:p>
            <a:pPr lvl="0" algn="just"/>
            <a:r>
              <a:rPr lang="ru-RU" sz="2400" dirty="0" smtClean="0">
                <a:cs typeface="Times New Roman" pitchFamily="18" charset="0"/>
              </a:rPr>
              <a:t>убеждения о неиспользованных жизненных возможностях;</a:t>
            </a:r>
          </a:p>
          <a:p>
            <a:pPr lvl="0" algn="just"/>
            <a:r>
              <a:rPr lang="ru-RU" sz="2400" dirty="0" smtClean="0">
                <a:cs typeface="Times New Roman" pitchFamily="18" charset="0"/>
              </a:rPr>
              <a:t>наличие жизненных, творческих, семейных и других планов, замыслов;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6" algn="just"/>
            <a:r>
              <a:rPr lang="ru-RU" sz="3200" dirty="0" smtClean="0"/>
              <a:t>По общему числу суицидов Россия занимает 6 место в мире после Литвы,</a:t>
            </a:r>
          </a:p>
          <a:p>
            <a:r>
              <a:rPr lang="ru-RU" dirty="0" smtClean="0"/>
              <a:t>Кореи, Казахстана, Белоруссии и Японии.</a:t>
            </a:r>
          </a:p>
          <a:p>
            <a:r>
              <a:rPr lang="ru-RU" dirty="0" smtClean="0"/>
              <a:t>Иркутская область входит в пятерку лидеров в России.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360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 err="1" smtClean="0"/>
              <a:t>Антисуицидальные</a:t>
            </a:r>
            <a:r>
              <a:rPr lang="ru-RU" sz="3200" b="1" dirty="0" smtClean="0"/>
              <a:t> факторы: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ru-RU" sz="4000" dirty="0" smtClean="0"/>
              <a:t>наличие духовных, нравственных и эстетических критериев в мышлении;</a:t>
            </a:r>
          </a:p>
          <a:p>
            <a:pPr lvl="0" algn="just"/>
            <a:r>
              <a:rPr lang="ru-RU" sz="4000" dirty="0" smtClean="0"/>
              <a:t>психологическая гибкость и </a:t>
            </a:r>
            <a:r>
              <a:rPr lang="ru-RU" sz="4000" dirty="0" err="1" smtClean="0"/>
              <a:t>адаптированность</a:t>
            </a:r>
            <a:r>
              <a:rPr lang="ru-RU" sz="4000" dirty="0" smtClean="0"/>
              <a:t>, умение компенсировать негативные личные переживания, использовать методы снятия психической напряженности.</a:t>
            </a:r>
          </a:p>
          <a:p>
            <a:pPr lvl="0" algn="just"/>
            <a:r>
              <a:rPr lang="ru-RU" sz="4000" dirty="0" smtClean="0"/>
              <a:t>наличие актуальных жизненных ценностей, целей;</a:t>
            </a:r>
          </a:p>
          <a:p>
            <a:pPr lvl="0" algn="just"/>
            <a:r>
              <a:rPr lang="ru-RU" sz="4000" dirty="0" smtClean="0"/>
              <a:t>проявление интереса к жизни;</a:t>
            </a:r>
          </a:p>
          <a:p>
            <a:pPr lvl="0" algn="just"/>
            <a:r>
              <a:rPr lang="ru-RU" sz="4000" dirty="0" smtClean="0"/>
              <a:t>уровень религиозности и боязнь греха самоубийства;</a:t>
            </a:r>
          </a:p>
          <a:p>
            <a:pPr lvl="0" algn="just"/>
            <a:r>
              <a:rPr lang="ru-RU" sz="4000" dirty="0" smtClean="0"/>
              <a:t>планирование своего ближайшего будущего и перспектив жизни;</a:t>
            </a:r>
          </a:p>
          <a:p>
            <a:pPr algn="just"/>
            <a:r>
              <a:rPr lang="ru-RU" sz="4000" dirty="0" smtClean="0"/>
              <a:t>негативная проекция своего внешнего вида после самоубийства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Профилактика суицидов.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8643998" cy="6000792"/>
          </a:xfrm>
        </p:spPr>
        <p:txBody>
          <a:bodyPr>
            <a:noAutofit/>
          </a:bodyPr>
          <a:lstStyle/>
          <a:p>
            <a:pPr algn="just"/>
            <a:r>
              <a:rPr lang="ru-RU" sz="2400" b="1" i="1" dirty="0" smtClean="0">
                <a:solidFill>
                  <a:srgbClr val="FF0000"/>
                </a:solidFill>
              </a:rPr>
              <a:t>Профилактика депрессий </a:t>
            </a:r>
            <a:r>
              <a:rPr lang="ru-RU" sz="2400" dirty="0" smtClean="0"/>
              <a:t>у подростков является важной составляющей профилактики суицидов. В профилактике депрессий у подростков важную роль играют родители. Как только у подростка отмечается сниженное настроение, и другие признаки депрессивного состояния -  необходимо сразу же, немедленно, принять меры для того, чтобы помочь ребенку выйти из этого состояния.</a:t>
            </a:r>
          </a:p>
          <a:p>
            <a:pPr algn="just"/>
            <a:r>
              <a:rPr lang="ru-RU" sz="2400" dirty="0" smtClean="0"/>
              <a:t>Необходимо разговаривать с ребенком, задавать ему вопросы о его состоянии, вести беседы о будущем, строить планы. Эти беседы обязательно должны быть позитивными. </a:t>
            </a:r>
          </a:p>
          <a:p>
            <a:pPr algn="just"/>
            <a:r>
              <a:rPr lang="ru-RU" sz="2400" dirty="0" smtClean="0"/>
              <a:t>Предложить ребенку заняться новыми совместными делами.</a:t>
            </a:r>
          </a:p>
          <a:p>
            <a:pPr algn="just"/>
            <a:r>
              <a:rPr lang="ru-RU" sz="2400" dirty="0" smtClean="0"/>
              <a:t>Подростку необходимо соблюдать режим дня.</a:t>
            </a:r>
          </a:p>
          <a:p>
            <a:pPr algn="just"/>
            <a:r>
              <a:rPr lang="ru-RU" sz="2400" dirty="0" smtClean="0"/>
              <a:t>Обязательно обратиться за консультацией к специалисту – психологу, психотерапевту.</a:t>
            </a:r>
            <a:endParaRPr lang="ru-RU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t"/>
            <a:r>
              <a:rPr lang="ru-RU" sz="1100" b="1" dirty="0"/>
              <a:t>№</a:t>
            </a:r>
            <a:endParaRPr lang="ru-RU" sz="1100" dirty="0"/>
          </a:p>
          <a:p>
            <a:r>
              <a:rPr lang="ru-RU" sz="1100" b="1" i="1" dirty="0"/>
              <a:t>Есл</a:t>
            </a:r>
            <a:r>
              <a:rPr lang="ru-RU" sz="1100" b="1" dirty="0"/>
              <a:t>и вы </a:t>
            </a:r>
            <a:r>
              <a:rPr lang="ru-RU" sz="1100" b="1" i="1" dirty="0"/>
              <a:t>слышите...</a:t>
            </a:r>
            <a:endParaRPr lang="ru-RU" sz="1100" dirty="0"/>
          </a:p>
          <a:p>
            <a:r>
              <a:rPr lang="ru-RU" sz="1100" b="1" i="1" dirty="0"/>
              <a:t>Не говорите</a:t>
            </a:r>
            <a:endParaRPr lang="ru-RU" sz="1100" dirty="0"/>
          </a:p>
          <a:p>
            <a:r>
              <a:rPr lang="ru-RU" sz="1100" b="1" i="1" dirty="0"/>
              <a:t>Обязательно скажите...</a:t>
            </a:r>
            <a:endParaRPr lang="ru-RU" sz="1100" dirty="0"/>
          </a:p>
          <a:p>
            <a:pPr fontAlgn="t"/>
            <a:r>
              <a:rPr lang="ru-RU" sz="1100" dirty="0"/>
              <a:t>1</a:t>
            </a:r>
          </a:p>
          <a:p>
            <a:r>
              <a:rPr lang="ru-RU" sz="1100" dirty="0"/>
              <a:t>"Ненавижу -школу".</a:t>
            </a:r>
          </a:p>
          <a:p>
            <a:r>
              <a:rPr lang="ru-RU" sz="1100" dirty="0"/>
              <a:t>Когда я был в твоем возрасте... </a:t>
            </a:r>
          </a:p>
          <a:p>
            <a:r>
              <a:rPr lang="ru-RU" sz="1100" dirty="0"/>
              <a:t>Да ты просто лентяй</a:t>
            </a:r>
          </a:p>
          <a:p>
            <a:r>
              <a:rPr lang="ru-RU" sz="1100" dirty="0"/>
              <a:t>Что там происходит, что заставляет тебя так чувствовать?</a:t>
            </a:r>
          </a:p>
          <a:p>
            <a:pPr fontAlgn="t"/>
            <a:r>
              <a:rPr lang="ru-RU" sz="1100" dirty="0"/>
              <a:t>2</a:t>
            </a:r>
          </a:p>
          <a:p>
            <a:r>
              <a:rPr lang="ru-RU" sz="1100" dirty="0"/>
              <a:t>Все кажется таким безнадежным.... Что толку?</a:t>
            </a:r>
          </a:p>
          <a:p>
            <a:r>
              <a:rPr lang="ru-RU" sz="1100" dirty="0"/>
              <a:t>Тебе бы следовало подумать о тех, кому еще хуже, чем тебе</a:t>
            </a:r>
          </a:p>
          <a:p>
            <a:pPr fontAlgn="t"/>
            <a:r>
              <a:rPr lang="ru-RU" sz="1100" dirty="0"/>
              <a:t>Иногда мы чувствуем себя подавленными. Давай подумаем, какие у нас проблемы и прикинем, какую из них надо решить в первую очередь.</a:t>
            </a:r>
          </a:p>
          <a:p>
            <a:pPr fontAlgn="t"/>
            <a:r>
              <a:rPr lang="ru-RU" sz="1100" dirty="0"/>
              <a:t>3</a:t>
            </a:r>
          </a:p>
          <a:p>
            <a:r>
              <a:rPr lang="ru-RU" sz="1100" dirty="0"/>
              <a:t>Всем было бы лучше без меня</a:t>
            </a:r>
          </a:p>
          <a:p>
            <a:r>
              <a:rPr lang="ru-RU" sz="1100" dirty="0"/>
              <a:t>"Не говори глупости. Давай поговорим о чем-нибудь другом</a:t>
            </a:r>
          </a:p>
          <a:p>
            <a:r>
              <a:rPr lang="ru-RU" sz="1100" dirty="0"/>
              <a:t>"Ты очень много значишь для меня, и меня беспокоит твое настроение. Скажи мне, что происходит.</a:t>
            </a:r>
          </a:p>
          <a:p>
            <a:pPr fontAlgn="t"/>
            <a:r>
              <a:rPr lang="ru-RU" sz="1100" dirty="0"/>
              <a:t>4</a:t>
            </a:r>
          </a:p>
          <a:p>
            <a:r>
              <a:rPr lang="ru-RU" sz="1100" dirty="0"/>
              <a:t>Вы не понимаете меня!</a:t>
            </a:r>
          </a:p>
          <a:p>
            <a:r>
              <a:rPr lang="ru-RU" sz="1100" dirty="0"/>
              <a:t>Кто же может понять подростка в наши дни?</a:t>
            </a:r>
          </a:p>
          <a:p>
            <a:pPr fontAlgn="t"/>
            <a:r>
              <a:rPr lang="ru-RU" sz="1100" dirty="0"/>
              <a:t>"Скажи мне, как ты чувствуешь себя: Я действительно хочу это знать»</a:t>
            </a:r>
          </a:p>
          <a:p>
            <a:pPr fontAlgn="t"/>
            <a:r>
              <a:rPr lang="ru-RU" sz="1100" dirty="0"/>
              <a:t>5</a:t>
            </a:r>
          </a:p>
          <a:p>
            <a:pPr fontAlgn="t"/>
            <a:r>
              <a:rPr lang="ru-RU" sz="1100" dirty="0"/>
              <a:t>Мама, я совершил скверный поступок</a:t>
            </a:r>
          </a:p>
          <a:p>
            <a:r>
              <a:rPr lang="ru-RU" sz="1100" dirty="0"/>
              <a:t>Что посеешь, то и пожнешь</a:t>
            </a:r>
          </a:p>
          <a:p>
            <a:r>
              <a:rPr lang="ru-RU" sz="1100" dirty="0"/>
              <a:t>Давай сядем и поговорим об этом</a:t>
            </a:r>
          </a:p>
          <a:p>
            <a:r>
              <a:rPr lang="ru-RU" sz="1200" dirty="0" smtClean="0"/>
              <a:t> 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1999849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Оптимизация межличностных отношений в семье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14908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/>
              <a:t>         </a:t>
            </a:r>
            <a:r>
              <a:rPr lang="ru-RU" sz="2800" dirty="0" smtClean="0"/>
              <a:t>Для предотвращения суицидов у детей родители могут делать следующее: </a:t>
            </a:r>
          </a:p>
          <a:p>
            <a:pPr lvl="0" algn="just"/>
            <a:r>
              <a:rPr lang="ru-RU" sz="2800" dirty="0" smtClean="0"/>
              <a:t>вселять у детей уверенность в свои силы и возможности;</a:t>
            </a:r>
          </a:p>
          <a:p>
            <a:pPr lvl="0" algn="just"/>
            <a:r>
              <a:rPr lang="ru-RU" sz="2800" dirty="0" smtClean="0"/>
              <a:t>внушать им оптимизм и надежду;</a:t>
            </a:r>
          </a:p>
          <a:p>
            <a:pPr lvl="0" algn="just"/>
            <a:r>
              <a:rPr lang="ru-RU" sz="2800" dirty="0" smtClean="0"/>
              <a:t>проявлять сочувствие и понимание;</a:t>
            </a:r>
          </a:p>
          <a:p>
            <a:pPr lvl="0" algn="just"/>
            <a:r>
              <a:rPr lang="ru-RU" sz="2800" dirty="0" smtClean="0"/>
              <a:t>осуществлять контроль за поведением ребенка, анализировать его отношения со сверстниками.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Правила работы с подростками, друг или подруга которых совершили самоубийство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i="1" dirty="0" smtClean="0">
                <a:solidFill>
                  <a:srgbClr val="0070C0"/>
                </a:solidFill>
              </a:rPr>
              <a:t>С л е </a:t>
            </a:r>
            <a:r>
              <a:rPr lang="ru-RU" sz="2400" i="1" dirty="0" err="1" smtClean="0">
                <a:solidFill>
                  <a:srgbClr val="0070C0"/>
                </a:solidFill>
              </a:rPr>
              <a:t>д</a:t>
            </a:r>
            <a:r>
              <a:rPr lang="ru-RU" sz="2400" i="1" dirty="0" smtClean="0">
                <a:solidFill>
                  <a:srgbClr val="0070C0"/>
                </a:solidFill>
              </a:rPr>
              <a:t> у е т: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-Избегать сказок и полуправды.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-Говорить с ребенком об умершем, давая высказаться ему самому.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-Давать возможность показать горе, выплеснуть эмоции.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-Преодолевать фаталистические настроения.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-Помочь ребенку принять решение вновь начать жизнь. </a:t>
            </a:r>
            <a:br>
              <a:rPr lang="ru-RU" sz="2400" dirty="0" smtClean="0"/>
            </a:b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В подобной помощи нуждаются также педагоги. Здесь на помощь может прийти районная антикризисная бригада или Центр профилактики, реабилитации и коррекции.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67178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Основная задача профилактики суицида среди детей и подростков — это раннее выявление суицидальных факторов и их устранение.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0018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Спасибо за внимание!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родительского собрания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36303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Дата собрания</a:t>
            </a:r>
          </a:p>
          <a:p>
            <a:r>
              <a:rPr lang="ru-RU" sz="1400" dirty="0" smtClean="0"/>
              <a:t>Пол</a:t>
            </a:r>
          </a:p>
          <a:p>
            <a:r>
              <a:rPr lang="ru-RU" sz="1400" dirty="0" smtClean="0"/>
              <a:t>Возраст</a:t>
            </a:r>
          </a:p>
          <a:p>
            <a:r>
              <a:rPr lang="ru-RU" sz="1400" dirty="0" smtClean="0"/>
              <a:t>Общая оценка:</a:t>
            </a:r>
          </a:p>
          <a:p>
            <a:endParaRPr lang="ru-RU" sz="11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 flipH="1">
            <a:off x="5364088" y="1867322"/>
            <a:ext cx="281880" cy="4886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ru-RU" altLang="ru-RU" sz="1800" kern="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altLang="ru-RU" kern="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3284984"/>
            <a:ext cx="7767637" cy="263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Group 9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7303273"/>
              </p:ext>
            </p:extLst>
          </p:nvPr>
        </p:nvGraphicFramePr>
        <p:xfrm>
          <a:off x="773112" y="2746400"/>
          <a:ext cx="7710488" cy="2505393"/>
        </p:xfrm>
        <a:graphic>
          <a:graphicData uri="http://schemas.openxmlformats.org/drawingml/2006/table">
            <a:tbl>
              <a:tblPr/>
              <a:tblGrid>
                <a:gridCol w="1008063"/>
                <a:gridCol w="3960812"/>
                <a:gridCol w="1368425"/>
                <a:gridCol w="1373188"/>
              </a:tblGrid>
              <a:tr h="504825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Собрание для родителей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Предоставило новую информацию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Способствовало возникновению интереса к обучению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Вызвало желание использовать полученную информацию в воспитании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982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ГБОУ «Центр профилактики, реабилитации и коррекции»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664013,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г.Иркутск, Ул.Павла Красильникова, 54а, проезд до остановки «Школьная» в Ново-Ленино,</a:t>
            </a:r>
          </a:p>
          <a:p>
            <a:r>
              <a:rPr lang="ru-RU" dirty="0" smtClean="0"/>
              <a:t>тел.: 8 (3952) 47-83-54, 47-82-74</a:t>
            </a:r>
          </a:p>
          <a:p>
            <a:r>
              <a:rPr lang="en-US" dirty="0" smtClean="0"/>
              <a:t>E-mail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cpnn@bk.ru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home5@bk.ru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/>
              <a:t>Каждый случай суицида расследуется.  По статье 110 УК РФ доведение до суицида, либо до попытки суицида действием либо бездействием грозит ограничением свободы сроком от 3 –х до 5-ти лет. Уголовная ответственность наступает с 16 </a:t>
            </a:r>
            <a:r>
              <a:rPr lang="ru-RU" dirty="0" smtClean="0"/>
              <a:t>лет. При этом</a:t>
            </a:r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максимально тщательно, </a:t>
            </a:r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выясняют, </a:t>
            </a:r>
            <a:r>
              <a:rPr lang="ru-RU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послужило причиной такого поступка: семейная ситуация, проблемы в школе, конфликт с одноклассниками… Дети, попадая в кризисную ситуацию, не могут оставаться со своими проблемами один на один. Им должно помогать все общество, а главное – профессионалы – психологи и психиатры, без которых профилактическую работу не наладить!» </a:t>
            </a:r>
          </a:p>
          <a:p>
            <a:pPr marL="0" lvl="0" indent="0" algn="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Павел Астахов.</a:t>
            </a:r>
            <a:endParaRPr lang="ru-RU" sz="4000" dirty="0">
              <a:latin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27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«Самоубийство – мольба о помощи, которую никто не услышал» (Р.Алев)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4" name="Picture 5" descr="C:\Documents and Settings\Admin\Рабочий стол\suici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3065" y="1600200"/>
            <a:ext cx="3397870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Кто совершает суицид?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Гендерная</a:t>
            </a:r>
            <a:r>
              <a:rPr lang="ru-RU" dirty="0" smtClean="0"/>
              <a:t> константа - 1:3 (</a:t>
            </a:r>
            <a:r>
              <a:rPr lang="ru-RU" sz="2200" dirty="0" smtClean="0"/>
              <a:t>в подростковом возрасте на 10 девочек – 7 мальчиков, во взрослом – все наоборот)</a:t>
            </a:r>
            <a:r>
              <a:rPr lang="ru-RU" dirty="0" smtClean="0"/>
              <a:t>;</a:t>
            </a:r>
          </a:p>
          <a:p>
            <a:r>
              <a:rPr lang="ru-RU" dirty="0" smtClean="0"/>
              <a:t> Возраст (</a:t>
            </a:r>
            <a:r>
              <a:rPr lang="ru-RU" sz="2000" dirty="0" smtClean="0"/>
              <a:t>последнее время – молодеет, ежегодно погибает около 2800 детей и подростков в возрасте от 5 до 19 лет, и эти цифры не учитывают случаев попыток самоубийств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Время года, дня (</a:t>
            </a:r>
            <a:r>
              <a:rPr lang="ru-RU" sz="2000" dirty="0" smtClean="0"/>
              <a:t>человеческое несчастье </a:t>
            </a:r>
            <a:r>
              <a:rPr lang="ru-RU" sz="2000" dirty="0" smtClean="0"/>
              <a:t>контрастируют </a:t>
            </a:r>
            <a:r>
              <a:rPr lang="ru-RU" sz="2000" dirty="0" smtClean="0"/>
              <a:t>с цветением окружающей природы, резкое несоответствие весеннего радующего мира и отчаянного состояния души, яркое слепящее солнце. Поэт Томас </a:t>
            </a:r>
            <a:r>
              <a:rPr lang="ru-RU" sz="2000" dirty="0" err="1" smtClean="0"/>
              <a:t>Эллиот</a:t>
            </a:r>
            <a:r>
              <a:rPr lang="ru-RU" sz="2000" dirty="0" smtClean="0"/>
              <a:t> «…апрель – самый жестокий месяц»);</a:t>
            </a:r>
          </a:p>
          <a:p>
            <a:r>
              <a:rPr lang="ru-RU" dirty="0" smtClean="0"/>
              <a:t>Урбанизация населения;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35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Мифы о суициде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b="1" dirty="0"/>
              <a:t>Миф 1</a:t>
            </a:r>
            <a:r>
              <a:rPr lang="ru-RU" dirty="0"/>
              <a:t>. Самоубийства совершают только больные дети.</a:t>
            </a:r>
          </a:p>
          <a:p>
            <a:pPr algn="just"/>
            <a:r>
              <a:rPr lang="ru-RU" b="1" dirty="0" smtClean="0"/>
              <a:t>Миф </a:t>
            </a:r>
            <a:r>
              <a:rPr lang="ru-RU" b="1" dirty="0"/>
              <a:t>2.</a:t>
            </a:r>
            <a:r>
              <a:rPr lang="ru-RU" dirty="0"/>
              <a:t> Самоубийства являются исключительно импульсивным деянием, и помочь самоубийце в таком случае нельзя.</a:t>
            </a:r>
          </a:p>
          <a:p>
            <a:pPr algn="just"/>
            <a:r>
              <a:rPr lang="ru-RU" b="1" dirty="0" smtClean="0"/>
              <a:t>Миф </a:t>
            </a:r>
            <a:r>
              <a:rPr lang="ru-RU" b="1" dirty="0"/>
              <a:t>3</a:t>
            </a:r>
            <a:r>
              <a:rPr lang="ru-RU" dirty="0"/>
              <a:t>.Ребенок, который пугает своих близких, никогда не совершит суицид.</a:t>
            </a:r>
          </a:p>
          <a:p>
            <a:pPr algn="just"/>
            <a:r>
              <a:rPr lang="ru-RU" b="1" dirty="0" smtClean="0"/>
              <a:t>Миф </a:t>
            </a:r>
            <a:r>
              <a:rPr lang="ru-RU" b="1" dirty="0"/>
              <a:t>4.</a:t>
            </a:r>
            <a:r>
              <a:rPr lang="ru-RU" dirty="0"/>
              <a:t> Спасенные дети никогда больше не совершат попытку суицида.</a:t>
            </a:r>
          </a:p>
          <a:p>
            <a:pPr algn="just"/>
            <a:r>
              <a:rPr lang="ru-RU" b="1" dirty="0" smtClean="0"/>
              <a:t>Миф </a:t>
            </a:r>
            <a:r>
              <a:rPr lang="ru-RU" b="1" dirty="0"/>
              <a:t>5.</a:t>
            </a:r>
            <a:r>
              <a:rPr lang="ru-RU" dirty="0"/>
              <a:t> Нельзя разговаривать на тему суицида в присутствии детей, склонных к депрессии, т.к. такие разговоры могут спровоцировать суицид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30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Глоссарий: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5929354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Суицид</a:t>
            </a:r>
            <a:r>
              <a:rPr lang="ru-RU" sz="2800" i="1" dirty="0" smtClean="0">
                <a:solidFill>
                  <a:srgbClr val="0070C0"/>
                </a:solidFill>
              </a:rPr>
              <a:t>  (</a:t>
            </a:r>
            <a:r>
              <a:rPr lang="ru-RU" sz="2800" i="1" dirty="0" smtClean="0"/>
              <a:t>от англ.  </a:t>
            </a:r>
            <a:r>
              <a:rPr lang="en-US" sz="2800" i="1" dirty="0" smtClean="0"/>
              <a:t>suicide</a:t>
            </a:r>
            <a:r>
              <a:rPr lang="ru-RU" sz="2800" i="1" dirty="0" smtClean="0"/>
              <a:t> – самоубийство) – акт самоубийства, совершаемый человеком в состоянии  сильного душевного расстройства либо под влиянием психического заболевания.</a:t>
            </a:r>
          </a:p>
          <a:p>
            <a:r>
              <a:rPr lang="ru-RU" sz="2800" b="1" i="1" dirty="0" err="1" smtClean="0">
                <a:solidFill>
                  <a:srgbClr val="0070C0"/>
                </a:solidFill>
              </a:rPr>
              <a:t>Суицидент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smtClean="0"/>
              <a:t>– человек, совершивший попытку суицида, либо демонстрирующий суицидальные наклонности.</a:t>
            </a:r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Суицидальное поведение </a:t>
            </a:r>
            <a:r>
              <a:rPr lang="ru-RU" sz="2800" i="1" dirty="0" smtClean="0"/>
              <a:t>представляет собой </a:t>
            </a:r>
            <a:r>
              <a:rPr lang="ru-RU" sz="2800" i="1" dirty="0" err="1" smtClean="0"/>
              <a:t>аутоагрессивные</a:t>
            </a:r>
            <a:r>
              <a:rPr lang="ru-RU" sz="2800" i="1" dirty="0" smtClean="0"/>
              <a:t> действия человека, сознательно и преднамеренно направленные на лишения себя жизни из-за столкновения с невыносимыми жизненными обстоятельствами.</a:t>
            </a:r>
            <a:endParaRPr lang="ru-RU" sz="2800" b="1" dirty="0" smtClean="0"/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Суицидальное поведение </a:t>
            </a:r>
            <a:r>
              <a:rPr lang="ru-RU" sz="2800" dirty="0" smtClean="0"/>
              <a:t>– понятие более широкое и помимо суицида включает в себя суицидальные мысли, суицидальные замыслы, суицидальные намерения и суицидальные покушения.</a:t>
            </a:r>
            <a:endParaRPr lang="ru-RU" sz="2800" b="1" dirty="0" smtClean="0"/>
          </a:p>
          <a:p>
            <a:pPr algn="just"/>
            <a:endParaRPr lang="ru-RU" sz="2800" dirty="0" smtClean="0"/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572560" cy="5929354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i="1" dirty="0" smtClean="0">
                <a:solidFill>
                  <a:srgbClr val="0070C0"/>
                </a:solidFill>
              </a:rPr>
              <a:t>Суицидальные мысли </a:t>
            </a:r>
            <a:r>
              <a:rPr lang="ru-RU" sz="3400" i="1" dirty="0" smtClean="0"/>
              <a:t>характеризуются представлениями, фантазиями на тему своей смерти без активной проработки планов, действий, связанных с исполнением самоубийства.</a:t>
            </a:r>
            <a:endParaRPr lang="ru-RU" sz="3400" b="1" dirty="0" smtClean="0"/>
          </a:p>
          <a:p>
            <a:r>
              <a:rPr lang="ru-RU" sz="3400" b="1" i="1" dirty="0" smtClean="0">
                <a:solidFill>
                  <a:srgbClr val="0070C0"/>
                </a:solidFill>
              </a:rPr>
              <a:t>Суицидальные замыслы </a:t>
            </a:r>
            <a:r>
              <a:rPr lang="ru-RU" sz="3400" i="1" dirty="0" smtClean="0"/>
              <a:t>– это активная форма проявления </a:t>
            </a:r>
            <a:r>
              <a:rPr lang="ru-RU" sz="3400" i="1" dirty="0" err="1" smtClean="0"/>
              <a:t>суицидальности</a:t>
            </a:r>
            <a:r>
              <a:rPr lang="ru-RU" sz="3400" i="1" dirty="0" smtClean="0"/>
              <a:t>, т.е. тенденция к самоубийству, глубина которых нарастает параллельно степени разработки плана ее реализации. Человеком продумывается способ суицида, время и место его совершения.</a:t>
            </a:r>
            <a:endParaRPr lang="ru-RU" sz="3400" b="1" dirty="0" smtClean="0"/>
          </a:p>
          <a:p>
            <a:r>
              <a:rPr lang="ru-RU" sz="3400" b="1" i="1" dirty="0" smtClean="0">
                <a:solidFill>
                  <a:srgbClr val="0070C0"/>
                </a:solidFill>
              </a:rPr>
              <a:t>Суицидальные намерения  </a:t>
            </a:r>
            <a:r>
              <a:rPr lang="ru-RU" sz="3400" b="1" i="1" dirty="0" smtClean="0"/>
              <a:t>-</a:t>
            </a:r>
            <a:r>
              <a:rPr lang="ru-RU" sz="3400" i="1" dirty="0" smtClean="0"/>
              <a:t> непосредственное побуждение к суицидальным действиям и принятие решения о самоубийстве. Суицидальные намерения</a:t>
            </a:r>
            <a:r>
              <a:rPr lang="ru-RU" sz="3400" b="1" i="1" dirty="0" smtClean="0"/>
              <a:t>  </a:t>
            </a:r>
            <a:r>
              <a:rPr lang="ru-RU" sz="3400" i="1" dirty="0" smtClean="0"/>
              <a:t>предполагают присоединение к замыслу решения волевого компонента, побуждающего к непосредственному переходу к внешнему проявлению.</a:t>
            </a:r>
            <a:endParaRPr lang="ru-RU" sz="3400" b="1" dirty="0" smtClean="0"/>
          </a:p>
          <a:p>
            <a:r>
              <a:rPr lang="ru-RU" sz="3400" dirty="0" smtClean="0"/>
              <a:t>К </a:t>
            </a:r>
            <a:r>
              <a:rPr lang="ru-RU" sz="3400" b="1" i="1" dirty="0" smtClean="0">
                <a:solidFill>
                  <a:srgbClr val="0070C0"/>
                </a:solidFill>
              </a:rPr>
              <a:t>суицидальным покушениям </a:t>
            </a:r>
            <a:r>
              <a:rPr lang="ru-RU" sz="3400" i="1" dirty="0" smtClean="0"/>
              <a:t>относят все суицидальные акты, не завершившиеся летально по причине, не зависящей от </a:t>
            </a:r>
            <a:r>
              <a:rPr lang="ru-RU" sz="3400" i="1" dirty="0" err="1" smtClean="0"/>
              <a:t>суицидента</a:t>
            </a:r>
            <a:r>
              <a:rPr lang="ru-RU" sz="3400" i="1" dirty="0" smtClean="0"/>
              <a:t>.</a:t>
            </a:r>
            <a:endParaRPr lang="ru-RU" sz="34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Типы суицидального поведения: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572163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latin typeface="Calibri" pitchFamily="34" charset="0"/>
              </a:rPr>
              <a:t>Демонстративное  (шантажное)поведение </a:t>
            </a:r>
            <a:endParaRPr lang="ru-RU" sz="2800" b="1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ru-RU" sz="1800" dirty="0" smtClean="0">
                <a:latin typeface="Calibri" pitchFamily="34" charset="0"/>
              </a:rPr>
              <a:t>       Как правило, демонстративные суицидальные действия совершаются не с целью причинить себе реальный вред или лишить себя жизни, а с целью напугать окружающих, заставить их задуматься над проблемами подростка, «осознать» свое несправедливое отношение к нему. </a:t>
            </a:r>
            <a:endParaRPr lang="ru-RU" sz="1400" b="1" dirty="0" smtClean="0">
              <a:latin typeface="Calibri" pitchFamily="34" charset="0"/>
            </a:endParaRPr>
          </a:p>
          <a:p>
            <a:pPr algn="just"/>
            <a:r>
              <a:rPr lang="ru-RU" sz="2800" b="1" i="1" dirty="0" smtClean="0">
                <a:latin typeface="Calibri" pitchFamily="34" charset="0"/>
              </a:rPr>
              <a:t>Аффективное суицидальное поведение </a:t>
            </a:r>
            <a:endParaRPr lang="ru-RU" sz="2800" b="1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ru-RU" sz="1800" dirty="0" smtClean="0">
                <a:latin typeface="Calibri" pitchFamily="34" charset="0"/>
              </a:rPr>
              <a:t>       Подросток действует импульсивно, не имея четкого плана своих действий. Как правило, сильные негативные эмоции - обида, гнев, -  затмевают собой реальное восприятие действительности и подросток, руководствуясь ими,  совершает суицидальные действия. </a:t>
            </a:r>
            <a:r>
              <a:rPr lang="ru-RU" sz="1400" b="1" i="1" dirty="0" smtClean="0">
                <a:latin typeface="Calibri" pitchFamily="34" charset="0"/>
              </a:rPr>
              <a:t> </a:t>
            </a:r>
          </a:p>
          <a:p>
            <a:pPr algn="just"/>
            <a:r>
              <a:rPr lang="ru-RU" sz="2800" b="1" i="1" dirty="0" smtClean="0">
                <a:latin typeface="Calibri" pitchFamily="34" charset="0"/>
              </a:rPr>
              <a:t>Истинное суицидальное поведение </a:t>
            </a:r>
            <a:endParaRPr lang="ru-RU" sz="2800" b="1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ru-RU" sz="1800" dirty="0" smtClean="0">
                <a:latin typeface="Calibri" pitchFamily="34" charset="0"/>
              </a:rPr>
              <a:t>         Характеризуется продуманным планом действий. При таком типе суицидального поведения подростки чаще оставляют записки, адресованные родственникам и друзьям, в которых они прощаются со всеми и объясняют причины своих действий.  Поскольку действия являются продуманными, такие суицидальные попытки чаще заканчиваются смертью. При истинном суицидальном поведении чаще прибегают к </a:t>
            </a:r>
            <a:r>
              <a:rPr lang="ru-RU" sz="1800" i="1" dirty="0" smtClean="0">
                <a:latin typeface="Calibri" pitchFamily="34" charset="0"/>
              </a:rPr>
              <a:t>повешению или к спрыгиванию с высоты. </a:t>
            </a:r>
            <a:endParaRPr lang="ru-RU" sz="1400" dirty="0" smtClean="0">
              <a:latin typeface="Calibri" pitchFamily="34" charset="0"/>
            </a:endParaRPr>
          </a:p>
          <a:p>
            <a:endParaRPr lang="ru-RU" sz="1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1848</Words>
  <Application>Microsoft Office PowerPoint</Application>
  <PresentationFormat>Экран (4:3)</PresentationFormat>
  <Paragraphs>242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Министерство образования Иркутской области Уполномоченный по правам ребенка в Иркутской области  ГБОУ «Центр профилактики, реабилитации и коррекции»</vt:lpstr>
      <vt:lpstr>Презентация PowerPoint</vt:lpstr>
      <vt:lpstr>Презентация PowerPoint</vt:lpstr>
      <vt:lpstr>«Самоубийство – мольба о помощи, которую никто не услышал» (Р.Алев)</vt:lpstr>
      <vt:lpstr>Кто совершает суицид?</vt:lpstr>
      <vt:lpstr>Мифы о суициде</vt:lpstr>
      <vt:lpstr>Глоссарий:</vt:lpstr>
      <vt:lpstr>Презентация PowerPoint</vt:lpstr>
      <vt:lpstr>Типы суицидального поведения:</vt:lpstr>
      <vt:lpstr>Суицидальная угроза </vt:lpstr>
      <vt:lpstr>Причины (особенности) суицида: </vt:lpstr>
      <vt:lpstr>Причины суицида: </vt:lpstr>
      <vt:lpstr>Признаки депрессии у детей и подростков</vt:lpstr>
      <vt:lpstr>К  «группе риска» по суициду относятся подростки: </vt:lpstr>
      <vt:lpstr>К  «группе риска» по суициду относятся подростки: </vt:lpstr>
      <vt:lpstr>Признаки готовящегося самоубийства: </vt:lpstr>
      <vt:lpstr>Признаки готовящегося самоубийства: </vt:lpstr>
      <vt:lpstr>Возможные мотивы: </vt:lpstr>
      <vt:lpstr>Антисуицидальные факторы, препятствующие возникновению суицидального поведения у подростков: </vt:lpstr>
      <vt:lpstr>Антисуицидальные факторы:</vt:lpstr>
      <vt:lpstr>Профилактика суицидов. </vt:lpstr>
      <vt:lpstr>Презентация PowerPoint</vt:lpstr>
      <vt:lpstr>Оптимизация межличностных отношений в семье</vt:lpstr>
      <vt:lpstr>Правила работы с подростками, друг или подруга которых совершили самоубийство </vt:lpstr>
      <vt:lpstr>Основная задача профилактики суицида среди детей и подростков — это раннее выявление суицидальных факторов и их устранение. </vt:lpstr>
      <vt:lpstr>Оценка родительского собрания</vt:lpstr>
      <vt:lpstr>ГБОУ «Центр профилактики, реабилитации и коррекции»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Иркутской области Уполномоченный по правам ребенка  в Иркутской области ГБОУ «Центр профилактики, реабилитации и коррекции»</dc:title>
  <cp:lastModifiedBy>Гость</cp:lastModifiedBy>
  <cp:revision>57</cp:revision>
  <dcterms:modified xsi:type="dcterms:W3CDTF">2017-02-16T06:03:48Z</dcterms:modified>
</cp:coreProperties>
</file>